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1"/>
  </p:notesMasterIdLst>
  <p:sldIdLst>
    <p:sldId id="256" r:id="rId2"/>
    <p:sldId id="266" r:id="rId3"/>
    <p:sldId id="257" r:id="rId4"/>
    <p:sldId id="265" r:id="rId5"/>
    <p:sldId id="261" r:id="rId6"/>
    <p:sldId id="270" r:id="rId7"/>
    <p:sldId id="259" r:id="rId8"/>
    <p:sldId id="27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585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18600487014253E-2"/>
          <c:y val="3.0012102219675329E-2"/>
          <c:w val="0.80760333905955262"/>
          <c:h val="0.873785025339028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ХМАО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F-4A4C-BEA0-878B5816CBA6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F-4A4C-BEA0-878B5816CBA6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F-4A4C-BEA0-878B5816CBA6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F-4A4C-BEA0-878B5816CBA6}"/>
              </c:ext>
            </c:extLst>
          </c:dPt>
          <c:cat>
            <c:strRef>
              <c:f>Лист1!$A$2:$A$5</c:f>
              <c:strCache>
                <c:ptCount val="2"/>
                <c:pt idx="0">
                  <c:v>Студенты ОВЗ</c:v>
                </c:pt>
                <c:pt idx="1">
                  <c:v>Тьюторы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272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AF-4A4C-BEA0-878B5816C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025390664423546E-2"/>
          <c:y val="0.89971428804377562"/>
          <c:w val="0.97399302465216775"/>
          <c:h val="0.10028571195622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2096248903002"/>
          <c:y val="1.3160600335589911E-2"/>
          <c:w val="0.50901938628605747"/>
          <c:h val="0.754530098187283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0-40BD-A24E-F8E91179D694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0-40BD-A24E-F8E91179D69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0-40BD-A24E-F8E91179D694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A0-40BD-A24E-F8E91179D694}"/>
              </c:ext>
            </c:extLst>
          </c:dPt>
          <c:cat>
            <c:strRef>
              <c:f>Лист1!$A$2:$A$5</c:f>
              <c:strCache>
                <c:ptCount val="2"/>
                <c:pt idx="0">
                  <c:v>Студенты с нарушением слуха</c:v>
                </c:pt>
                <c:pt idx="1">
                  <c:v>Сурдопереводчики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A0-40BD-A24E-F8E91179D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175137808541199"/>
          <c:y val="0.79811382407557463"/>
          <c:w val="0.8769366834643596"/>
          <c:h val="0.18024438761657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0.12344</cdr:x>
      <cdr:y>0.73839</cdr:y>
    </cdr:from>
    <cdr:to>
      <cdr:x>0.36953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651" y="35039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0.75248</cdr:x>
      <cdr:y>0.063</cdr:y>
    </cdr:from>
    <cdr:to>
      <cdr:x>1</cdr:x>
      <cdr:y>0.17512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6282" y="251549"/>
          <a:ext cx="1048091" cy="4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272 чел.</a:t>
          </a:r>
        </a:p>
      </cdr:txBody>
    </cdr:sp>
  </cdr:relSizeAnchor>
  <cdr:relSizeAnchor xmlns:cdr="http://schemas.openxmlformats.org/drawingml/2006/chartDrawing">
    <cdr:from>
      <cdr:x>0.35781</cdr:x>
      <cdr:y>0.70595</cdr:y>
    </cdr:from>
    <cdr:to>
      <cdr:x>0.39531</cdr:x>
      <cdr:y>0.71903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9509" y="2467485"/>
          <a:ext cx="139337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0.10869</cdr:x>
      <cdr:y>0.00826</cdr:y>
    </cdr:from>
    <cdr:to>
      <cdr:x>0.32023</cdr:x>
      <cdr:y>0.0852</cdr:y>
    </cdr:to>
    <cdr:sp macro="" textlink="">
      <cdr:nvSpPr>
        <cdr:cNvPr id="5" name="TextBox 4"/>
        <cdr:cNvSpPr txBox="1"/>
      </cdr:nvSpPr>
      <cdr:spPr>
        <a:xfrm xmlns:a="http://schemas.openxmlformats.org/drawingml/2006/main" flipH="1">
          <a:off x="460234" y="32979"/>
          <a:ext cx="895738" cy="30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21 чел.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0.72006</cdr:x>
      <cdr:y>0.09812</cdr:y>
    </cdr:from>
    <cdr:to>
      <cdr:x>0.95317</cdr:x>
      <cdr:y>0.24824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6424" y="369332"/>
          <a:ext cx="1229038" cy="565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42 чел.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30AD0-8231-42CF-ACD2-7973D52B0AA9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1A2B-DCF0-40C5-B625-55F73CE25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8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1A2B-DCF0-40C5-B625-55F73CE252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1A2B-DCF0-40C5-B625-55F73CE252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1A2B-DCF0-40C5-B625-55F73CE252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7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5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2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8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2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0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2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3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2BDD-FC94-461E-9119-6A8C0466491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DAC7-2F2D-49EE-8C42-28B2ACA2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1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vk.com/nsgk_n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iem@nv-study.ru" TargetMode="External"/><Relationship Id="rId5" Type="http://schemas.openxmlformats.org/officeDocument/2006/relationships/hyperlink" Target="http://nv-study.ru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9120" y="1856793"/>
            <a:ext cx="8593910" cy="249300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студента – в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обучающихся с ограниченными возможностями здоровья и инвалидов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823" y="193266"/>
            <a:ext cx="83210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округа-Югры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 социально-гуманитарный колледж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719" y="5514092"/>
            <a:ext cx="6833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Гаизова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Васильевна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тьютор,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 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округа-Югры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«Нижневартовский социально-гуманитарный колледж»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859"/>
            <a:ext cx="1694835" cy="16155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BC8B1-571F-41D6-29D1-A27FA351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36" y="113048"/>
            <a:ext cx="1083766" cy="108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69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61091225"/>
              </p:ext>
            </p:extLst>
          </p:nvPr>
        </p:nvGraphicFramePr>
        <p:xfrm>
          <a:off x="1307937" y="1838681"/>
          <a:ext cx="4234373" cy="399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71191" y="288390"/>
            <a:ext cx="8676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СОПРОВОЖДЕНИЯ </a:t>
            </a:r>
          </a:p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ПОО ХМАО-ЮГРЫ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16694362"/>
              </p:ext>
            </p:extLst>
          </p:nvPr>
        </p:nvGraphicFramePr>
        <p:xfrm>
          <a:off x="6175099" y="2277766"/>
          <a:ext cx="5272351" cy="376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255236" y="2369206"/>
            <a:ext cx="1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 чел.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00" y="134257"/>
            <a:ext cx="1085182" cy="1079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46183"/>
            <a:ext cx="1719221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2" y="0"/>
            <a:ext cx="12292074" cy="696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9587" y="203482"/>
            <a:ext cx="723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 СТУДЕНТА В ТЬЮТОРЫ»</a:t>
            </a:r>
            <a:endParaRPr lang="ru-RU" sz="28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74" y="-113716"/>
            <a:ext cx="1719221" cy="16399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90DFB-5C1E-CE8C-DE1E-3C87C1DC6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36" y="113048"/>
            <a:ext cx="1083766" cy="108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7085" y="1526250"/>
            <a:ext cx="20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147" y="1401326"/>
            <a:ext cx="7235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практическая реализация модели студенческого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обучающихся: инвалидов и лиц с ОВЗ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133" y="2216882"/>
            <a:ext cx="23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250" y="2735530"/>
            <a:ext cx="68797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вовлечение студентов с особыми потребностями в студенческую жизнь, в социальную среду колледжа.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6985" y="3559495"/>
            <a:ext cx="687977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студентам с особыми образовательными потребностями в выполнении образовательных задач в учреждении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3209" y="5716902"/>
            <a:ext cx="68797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 инклюзивного образования, профессиональных компетенций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у студентов педагогических специальностей колледжа.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95" y="2763852"/>
            <a:ext cx="572714" cy="577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34" y="3717874"/>
            <a:ext cx="573074" cy="57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34" y="4708767"/>
            <a:ext cx="573074" cy="57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45" y="5662064"/>
            <a:ext cx="963251" cy="969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0036" y="4610779"/>
            <a:ext cx="573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полноценной и качественной жизни студентов со специальными нуждами в рамках образовательного пространства.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98245" y="1692848"/>
            <a:ext cx="3206782" cy="490934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 по взаимодействию студентов старших курсов колледжа с обучающимися-инвалидами и лицами с ОВЗ с целью повышения качества образовательной деятельности, развития студенческой ответственности и инициативы, активизации саморазвития студентов.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694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708"/>
            <a:ext cx="12192000" cy="70147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949" y="290898"/>
            <a:ext cx="8911687" cy="5028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6708"/>
            <a:ext cx="1719221" cy="1639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260" y="202368"/>
            <a:ext cx="1085182" cy="1079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4" y="2120888"/>
            <a:ext cx="1132035" cy="90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61" y="3753860"/>
            <a:ext cx="1017768" cy="886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/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284679" y="3660914"/>
            <a:ext cx="2975891" cy="9061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04605" y="2159986"/>
            <a:ext cx="284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и ОВЗ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0590" y="1552614"/>
            <a:ext cx="4887703" cy="175432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00363" y="1572154"/>
            <a:ext cx="4448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адаптация в  образовательном пространстве учебного заведения </a:t>
            </a:r>
          </a:p>
          <a:p>
            <a:pPr algn="ctr" fontAlgn="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(социальная, психологическая), </a:t>
            </a:r>
          </a:p>
          <a:p>
            <a:pPr algn="ctr" fontAlgn="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реализация  индивидуального  образовательный маршрута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40496" y="2088958"/>
            <a:ext cx="2975891" cy="9061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33860" y="3687316"/>
            <a:ext cx="2904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-ТЬЮТОРЫ педагогических специальностей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76982" y="3573866"/>
            <a:ext cx="4887703" cy="147732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95793" y="3582465"/>
            <a:ext cx="4450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профессионально-педагогические знаний и умений,  формирование  компетенций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43260" y="5333396"/>
            <a:ext cx="7719873" cy="122193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08449" y="5306413"/>
            <a:ext cx="7047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ПРОЕКТА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тьютор, педагог-психолог,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работник, социальный педагог,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сурдопереводчик, кураторы, преподаватели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158" y="3865492"/>
            <a:ext cx="1341236" cy="566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7870" y="2146288"/>
            <a:ext cx="1341236" cy="5669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35533-6631-D88C-281F-606E00274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772" y="5680767"/>
            <a:ext cx="1183488" cy="8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" y="-153131"/>
            <a:ext cx="1694835" cy="1615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0FED42-5686-40F8-A229-D1E8833BEE4E}"/>
              </a:ext>
            </a:extLst>
          </p:cNvPr>
          <p:cNvSpPr txBox="1"/>
          <p:nvPr/>
        </p:nvSpPr>
        <p:spPr>
          <a:xfrm>
            <a:off x="2661010" y="223960"/>
            <a:ext cx="893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СТУДЕНЧЕСКОГО ТЬЮТОРСТВА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79733C0-1D92-4C9B-ACA9-66E25BEA988F}"/>
              </a:ext>
            </a:extLst>
          </p:cNvPr>
          <p:cNvSpPr/>
          <p:nvPr/>
        </p:nvSpPr>
        <p:spPr>
          <a:xfrm>
            <a:off x="1207397" y="1586087"/>
            <a:ext cx="3367499" cy="1125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EA01A7E-2B8F-41CC-B0F6-265B0ED41366}"/>
              </a:ext>
            </a:extLst>
          </p:cNvPr>
          <p:cNvSpPr/>
          <p:nvPr/>
        </p:nvSpPr>
        <p:spPr>
          <a:xfrm>
            <a:off x="1329611" y="3045637"/>
            <a:ext cx="3123070" cy="333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AB6452DD-310F-43D2-AD2E-6067029A311E}"/>
              </a:ext>
            </a:extLst>
          </p:cNvPr>
          <p:cNvSpPr/>
          <p:nvPr/>
        </p:nvSpPr>
        <p:spPr>
          <a:xfrm>
            <a:off x="1329611" y="3636726"/>
            <a:ext cx="3123070" cy="333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BA8D92CF-72DF-426F-AB97-FE5F243B89D4}"/>
              </a:ext>
            </a:extLst>
          </p:cNvPr>
          <p:cNvSpPr/>
          <p:nvPr/>
        </p:nvSpPr>
        <p:spPr>
          <a:xfrm>
            <a:off x="1329611" y="4146815"/>
            <a:ext cx="3123070" cy="333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D0B8B89-CF7A-4635-8DE8-AE24617EE1AE}"/>
              </a:ext>
            </a:extLst>
          </p:cNvPr>
          <p:cNvSpPr/>
          <p:nvPr/>
        </p:nvSpPr>
        <p:spPr>
          <a:xfrm>
            <a:off x="1329611" y="5637535"/>
            <a:ext cx="3123070" cy="333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7C43E62-CB44-47A4-8C21-0B8937A8D6E3}"/>
              </a:ext>
            </a:extLst>
          </p:cNvPr>
          <p:cNvSpPr/>
          <p:nvPr/>
        </p:nvSpPr>
        <p:spPr>
          <a:xfrm>
            <a:off x="1329611" y="5152397"/>
            <a:ext cx="3123070" cy="333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526E211-5873-4E08-BF85-58A1BA30E54A}"/>
              </a:ext>
            </a:extLst>
          </p:cNvPr>
          <p:cNvSpPr/>
          <p:nvPr/>
        </p:nvSpPr>
        <p:spPr>
          <a:xfrm>
            <a:off x="1329611" y="4649606"/>
            <a:ext cx="3123070" cy="333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EF724D-47C6-4B6F-A6BD-B682DF3E5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36" y="113048"/>
            <a:ext cx="1083766" cy="108376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065CAFA-F3C4-44A8-87A0-418DAA01859D}"/>
              </a:ext>
            </a:extLst>
          </p:cNvPr>
          <p:cNvSpPr/>
          <p:nvPr/>
        </p:nvSpPr>
        <p:spPr>
          <a:xfrm>
            <a:off x="6624320" y="1586087"/>
            <a:ext cx="4920447" cy="11993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- ПРАКТИКУМЫ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FA9B4A6-BFEF-4C64-9D37-061210B1D822}"/>
              </a:ext>
            </a:extLst>
          </p:cNvPr>
          <p:cNvSpPr/>
          <p:nvPr/>
        </p:nvSpPr>
        <p:spPr>
          <a:xfrm>
            <a:off x="6778005" y="4062541"/>
            <a:ext cx="4701027" cy="589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с группой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3FC74F6-F970-4368-B824-79A1DD7F9005}"/>
              </a:ext>
            </a:extLst>
          </p:cNvPr>
          <p:cNvSpPr/>
          <p:nvPr/>
        </p:nvSpPr>
        <p:spPr>
          <a:xfrm>
            <a:off x="6810871" y="4883554"/>
            <a:ext cx="4701027" cy="589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экспертами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C2B37E3-5388-4D0B-A69F-4B6A2E8F3EAD}"/>
              </a:ext>
            </a:extLst>
          </p:cNvPr>
          <p:cNvSpPr/>
          <p:nvPr/>
        </p:nvSpPr>
        <p:spPr>
          <a:xfrm>
            <a:off x="6778005" y="3155894"/>
            <a:ext cx="4766762" cy="644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работы 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тюторантом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C3A41C0F-46F8-4139-BED8-92D742FD1AD9}"/>
              </a:ext>
            </a:extLst>
          </p:cNvPr>
          <p:cNvSpPr/>
          <p:nvPr/>
        </p:nvSpPr>
        <p:spPr>
          <a:xfrm>
            <a:off x="7051661" y="6224962"/>
            <a:ext cx="4219449" cy="3969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D8D5CC3-3FB8-4C11-940F-DCB9E2EF2D7F}"/>
              </a:ext>
            </a:extLst>
          </p:cNvPr>
          <p:cNvSpPr/>
          <p:nvPr/>
        </p:nvSpPr>
        <p:spPr>
          <a:xfrm>
            <a:off x="314960" y="6188101"/>
            <a:ext cx="4490721" cy="3969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ПОДГОТОВКА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ED150-3FC4-5A4E-9757-0D3923DA6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340" y="5741830"/>
            <a:ext cx="1292424" cy="89254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446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6170" y="38146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173" y="-186979"/>
            <a:ext cx="1719221" cy="163996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97773-6B72-4568-8682-DD351FDAB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336" y="130634"/>
            <a:ext cx="1085182" cy="1079086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D1AC0F5F-CBE7-4DA0-AF6A-3DF8A6DF6BC6}"/>
              </a:ext>
            </a:extLst>
          </p:cNvPr>
          <p:cNvSpPr/>
          <p:nvPr/>
        </p:nvSpPr>
        <p:spPr>
          <a:xfrm>
            <a:off x="163376" y="1631158"/>
            <a:ext cx="2484472" cy="3570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</a:p>
        </p:txBody>
      </p:sp>
      <p:sp>
        <p:nvSpPr>
          <p:cNvPr id="13" name="Прямоугольник: скругленные углы 42">
            <a:extLst>
              <a:ext uri="{FF2B5EF4-FFF2-40B4-BE49-F238E27FC236}">
                <a16:creationId xmlns:a16="http://schemas.microsoft.com/office/drawing/2014/main" id="{4A2E85E9-0866-4ADF-B387-26FB49078605}"/>
              </a:ext>
            </a:extLst>
          </p:cNvPr>
          <p:cNvSpPr/>
          <p:nvPr/>
        </p:nvSpPr>
        <p:spPr>
          <a:xfrm>
            <a:off x="2921690" y="1654021"/>
            <a:ext cx="3084480" cy="334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sp>
        <p:nvSpPr>
          <p:cNvPr id="14" name="Прямоугольник: скругленные углы 43">
            <a:extLst>
              <a:ext uri="{FF2B5EF4-FFF2-40B4-BE49-F238E27FC236}">
                <a16:creationId xmlns:a16="http://schemas.microsoft.com/office/drawing/2014/main" id="{CA57A237-1809-48FF-BEF6-0887BF390D02}"/>
              </a:ext>
            </a:extLst>
          </p:cNvPr>
          <p:cNvSpPr/>
          <p:nvPr/>
        </p:nvSpPr>
        <p:spPr>
          <a:xfrm>
            <a:off x="2811223" y="2432551"/>
            <a:ext cx="3084480" cy="2677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</a:t>
            </a:r>
          </a:p>
        </p:txBody>
      </p:sp>
      <p:sp>
        <p:nvSpPr>
          <p:cNvPr id="15" name="Прямоугольник: скругленные углы 44">
            <a:extLst>
              <a:ext uri="{FF2B5EF4-FFF2-40B4-BE49-F238E27FC236}">
                <a16:creationId xmlns:a16="http://schemas.microsoft.com/office/drawing/2014/main" id="{3F63B5B3-79C1-42EA-8CC5-84EA6E086E47}"/>
              </a:ext>
            </a:extLst>
          </p:cNvPr>
          <p:cNvSpPr/>
          <p:nvPr/>
        </p:nvSpPr>
        <p:spPr>
          <a:xfrm>
            <a:off x="2811223" y="2935128"/>
            <a:ext cx="3084480" cy="2270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ДИАЛОГИЗАЦИЯ</a:t>
            </a:r>
          </a:p>
        </p:txBody>
      </p:sp>
      <p:sp>
        <p:nvSpPr>
          <p:cNvPr id="16" name="Прямоугольник: скругленные углы 45">
            <a:extLst>
              <a:ext uri="{FF2B5EF4-FFF2-40B4-BE49-F238E27FC236}">
                <a16:creationId xmlns:a16="http://schemas.microsoft.com/office/drawing/2014/main" id="{8F9337E4-C5E6-4C9A-B844-7FA293E7A170}"/>
              </a:ext>
            </a:extLst>
          </p:cNvPr>
          <p:cNvSpPr/>
          <p:nvPr/>
        </p:nvSpPr>
        <p:spPr>
          <a:xfrm>
            <a:off x="2811223" y="3456302"/>
            <a:ext cx="3084480" cy="2455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</p:txBody>
      </p:sp>
      <p:sp>
        <p:nvSpPr>
          <p:cNvPr id="17" name="Прямоугольник: скругленные углы 46">
            <a:extLst>
              <a:ext uri="{FF2B5EF4-FFF2-40B4-BE49-F238E27FC236}">
                <a16:creationId xmlns:a16="http://schemas.microsoft.com/office/drawing/2014/main" id="{4C250FDD-0B0C-4ED4-92C9-65C423077B48}"/>
              </a:ext>
            </a:extLst>
          </p:cNvPr>
          <p:cNvSpPr/>
          <p:nvPr/>
        </p:nvSpPr>
        <p:spPr>
          <a:xfrm>
            <a:off x="2811223" y="3935769"/>
            <a:ext cx="3084480" cy="2556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</a:p>
        </p:txBody>
      </p:sp>
      <p:sp>
        <p:nvSpPr>
          <p:cNvPr id="18" name="Прямоугольник: скругленные углы 47">
            <a:extLst>
              <a:ext uri="{FF2B5EF4-FFF2-40B4-BE49-F238E27FC236}">
                <a16:creationId xmlns:a16="http://schemas.microsoft.com/office/drawing/2014/main" id="{644A34A6-ED1C-425A-A1EE-B1F4FCE2D6B8}"/>
              </a:ext>
            </a:extLst>
          </p:cNvPr>
          <p:cNvSpPr/>
          <p:nvPr/>
        </p:nvSpPr>
        <p:spPr>
          <a:xfrm>
            <a:off x="2811223" y="4450374"/>
            <a:ext cx="3084480" cy="2383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</a:p>
        </p:txBody>
      </p:sp>
      <p:sp>
        <p:nvSpPr>
          <p:cNvPr id="32" name="Прямоугольник: скругленные углы 43">
            <a:extLst>
              <a:ext uri="{FF2B5EF4-FFF2-40B4-BE49-F238E27FC236}">
                <a16:creationId xmlns:a16="http://schemas.microsoft.com/office/drawing/2014/main" id="{CA57A237-1809-48FF-BEF6-0887BF390D02}"/>
              </a:ext>
            </a:extLst>
          </p:cNvPr>
          <p:cNvSpPr/>
          <p:nvPr/>
        </p:nvSpPr>
        <p:spPr>
          <a:xfrm>
            <a:off x="183697" y="2425941"/>
            <a:ext cx="2464152" cy="2903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</a:p>
        </p:txBody>
      </p:sp>
      <p:sp>
        <p:nvSpPr>
          <p:cNvPr id="33" name="Прямоугольник: скругленные углы 43">
            <a:extLst>
              <a:ext uri="{FF2B5EF4-FFF2-40B4-BE49-F238E27FC236}">
                <a16:creationId xmlns:a16="http://schemas.microsoft.com/office/drawing/2014/main" id="{CA57A237-1809-48FF-BEF6-0887BF390D02}"/>
              </a:ext>
            </a:extLst>
          </p:cNvPr>
          <p:cNvSpPr/>
          <p:nvPr/>
        </p:nvSpPr>
        <p:spPr>
          <a:xfrm>
            <a:off x="163376" y="3084739"/>
            <a:ext cx="2484472" cy="470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ДЕЯТЕЛЬНОСТИ</a:t>
            </a:r>
          </a:p>
        </p:txBody>
      </p:sp>
      <p:sp>
        <p:nvSpPr>
          <p:cNvPr id="34" name="Прямоугольник: скругленные углы 43">
            <a:extLst>
              <a:ext uri="{FF2B5EF4-FFF2-40B4-BE49-F238E27FC236}">
                <a16:creationId xmlns:a16="http://schemas.microsoft.com/office/drawing/2014/main" id="{CA57A237-1809-48FF-BEF6-0887BF390D02}"/>
              </a:ext>
            </a:extLst>
          </p:cNvPr>
          <p:cNvSpPr/>
          <p:nvPr/>
        </p:nvSpPr>
        <p:spPr>
          <a:xfrm>
            <a:off x="163376" y="3823583"/>
            <a:ext cx="2484472" cy="2677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</p:txBody>
      </p:sp>
      <p:sp>
        <p:nvSpPr>
          <p:cNvPr id="35" name="Прямоугольник: скругленные углы 43">
            <a:extLst>
              <a:ext uri="{FF2B5EF4-FFF2-40B4-BE49-F238E27FC236}">
                <a16:creationId xmlns:a16="http://schemas.microsoft.com/office/drawing/2014/main" id="{CA57A237-1809-48FF-BEF6-0887BF390D02}"/>
              </a:ext>
            </a:extLst>
          </p:cNvPr>
          <p:cNvSpPr/>
          <p:nvPr/>
        </p:nvSpPr>
        <p:spPr>
          <a:xfrm>
            <a:off x="183696" y="4428299"/>
            <a:ext cx="2484472" cy="2677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57606" y="2109772"/>
            <a:ext cx="5460275" cy="153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Адаптационная деятельность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традициями и историей колледжа;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основных правил и норм поведения, прав и обязанностей студента;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мероприятий, способствующих сплочению студентов, созданию благоприятного психологического климата в группе. </a:t>
            </a:r>
          </a:p>
          <a:p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61806" y="3737026"/>
            <a:ext cx="5460275" cy="12004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планировании и рациональной организации режима учебной деятельности;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овладении учебным материалом, подготовке к различным видам учебных занятий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49077" y="5030638"/>
            <a:ext cx="5485734" cy="1629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>
              <a:lnSpc>
                <a:spcPct val="107000"/>
              </a:lnSpc>
              <a:buNone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buNone/>
            </a:pP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Внеучебная деятельность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индивидуального образовательного маршрута студентов с ОВЗ и инвалидов, поддержку  интересов в различных формах деятельности,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студентов к  участию в конкурсных мероприятиях и соревнованиях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1223" y="303022"/>
            <a:ext cx="8329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РЕАЛИЗАЦИИ ПРОЕКТА</a:t>
            </a:r>
          </a:p>
        </p:txBody>
      </p:sp>
      <p:sp>
        <p:nvSpPr>
          <p:cNvPr id="2" name="Прямоугольник: скругленные углы 42">
            <a:extLst>
              <a:ext uri="{FF2B5EF4-FFF2-40B4-BE49-F238E27FC236}">
                <a16:creationId xmlns:a16="http://schemas.microsoft.com/office/drawing/2014/main" id="{5EFEF878-6780-1665-889D-38DF392A3FE4}"/>
              </a:ext>
            </a:extLst>
          </p:cNvPr>
          <p:cNvSpPr/>
          <p:nvPr/>
        </p:nvSpPr>
        <p:spPr>
          <a:xfrm>
            <a:off x="7581960" y="1654021"/>
            <a:ext cx="3084480" cy="334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B88F7-90B9-3300-8B00-C2BCEF9AC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5030638"/>
            <a:ext cx="1667056" cy="16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143" y="194970"/>
            <a:ext cx="8335816" cy="6795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5675"/>
            <a:ext cx="1563342" cy="14902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E79339-5EE5-6025-3EF1-44CDA6DB3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42" y="119419"/>
            <a:ext cx="979561" cy="97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68CE460-61F8-44FF-9CF5-B9F3962E622F}"/>
              </a:ext>
            </a:extLst>
          </p:cNvPr>
          <p:cNvSpPr/>
          <p:nvPr/>
        </p:nvSpPr>
        <p:spPr>
          <a:xfrm>
            <a:off x="584684" y="2028937"/>
            <a:ext cx="3080824" cy="979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5A6B130-E0D0-4E2D-8994-27851E0126F4}"/>
              </a:ext>
            </a:extLst>
          </p:cNvPr>
          <p:cNvSpPr/>
          <p:nvPr/>
        </p:nvSpPr>
        <p:spPr>
          <a:xfrm>
            <a:off x="559855" y="3456211"/>
            <a:ext cx="3080824" cy="979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F1FB9FC-FC80-4BC8-A79F-73B3EC0B9ABB}"/>
              </a:ext>
            </a:extLst>
          </p:cNvPr>
          <p:cNvSpPr/>
          <p:nvPr/>
        </p:nvSpPr>
        <p:spPr>
          <a:xfrm>
            <a:off x="584684" y="4883486"/>
            <a:ext cx="3080824" cy="979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5D066-2B3E-4DBE-970F-65707ACBEA44}"/>
              </a:ext>
            </a:extLst>
          </p:cNvPr>
          <p:cNvSpPr txBox="1"/>
          <p:nvPr/>
        </p:nvSpPr>
        <p:spPr>
          <a:xfrm>
            <a:off x="4105469" y="2065744"/>
            <a:ext cx="6673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анкетирование, определение группы студентов – тьюторов;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рекомендаций по сопровождению ППК колледжа,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студентов в школе для тьюторов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4EC172-65B1-4C97-AF51-C1C1E3A0EC09}"/>
              </a:ext>
            </a:extLst>
          </p:cNvPr>
          <p:cNvSpPr txBox="1"/>
          <p:nvPr/>
        </p:nvSpPr>
        <p:spPr>
          <a:xfrm>
            <a:off x="4200533" y="3570662"/>
            <a:ext cx="6478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тьюторской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студенческой помощи обучающимся с ОВЗ и инвалидам,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занятий в «Школе студенческого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тьюторства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FF7B18-8BEE-4012-A256-7D8C2B449097}"/>
              </a:ext>
            </a:extLst>
          </p:cNvPr>
          <p:cNvSpPr txBox="1"/>
          <p:nvPr/>
        </p:nvSpPr>
        <p:spPr>
          <a:xfrm>
            <a:off x="4250190" y="5007974"/>
            <a:ext cx="6279847" cy="92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реализации проекта,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трансляция опыта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9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01" y="-156171"/>
            <a:ext cx="1694835" cy="16155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A018C5-6917-4CCA-9808-35F2E138C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8" y="217682"/>
            <a:ext cx="979561" cy="979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3EC876-8051-4E82-AC61-A476FDA62CFF}"/>
              </a:ext>
            </a:extLst>
          </p:cNvPr>
          <p:cNvSpPr/>
          <p:nvPr/>
        </p:nvSpPr>
        <p:spPr>
          <a:xfrm>
            <a:off x="966571" y="1459409"/>
            <a:ext cx="5125073" cy="766635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4455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В ЧАСТИ ПОВЫШЕНИЯ ЭФФЕКТИВНОСТИ СОПРОВОЖДЕНИЯ СТУДЕНТОВ - ИНВАЛИДОВ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07E3CBC-9C94-4F08-B314-D6E8501E8BB7}"/>
              </a:ext>
            </a:extLst>
          </p:cNvPr>
          <p:cNvSpPr/>
          <p:nvPr/>
        </p:nvSpPr>
        <p:spPr>
          <a:xfrm>
            <a:off x="133908" y="2464456"/>
            <a:ext cx="5944142" cy="7456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личностные приросты студентов с ОВЗ и инвалидов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(рост количества участников, призёров и победителей олимпиад, конкурсов, научно-практических конференций, соревнований).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25856BF-0DAC-4286-B803-6ED5C58B1513}"/>
              </a:ext>
            </a:extLst>
          </p:cNvPr>
          <p:cNvSpPr/>
          <p:nvPr/>
        </p:nvSpPr>
        <p:spPr>
          <a:xfrm>
            <a:off x="120313" y="3521831"/>
            <a:ext cx="5957737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и личностной социализации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 с инвалидностью и ОВЗ.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907DD65-15B6-4860-930A-66756A481159}"/>
              </a:ext>
            </a:extLst>
          </p:cNvPr>
          <p:cNvSpPr/>
          <p:nvPr/>
        </p:nvSpPr>
        <p:spPr>
          <a:xfrm>
            <a:off x="147503" y="4529922"/>
            <a:ext cx="5944142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результативности образовательных достижений 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студентов с инвалидностью и ОВЗ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F262B50-F292-4C80-A80E-91307811C703}"/>
              </a:ext>
            </a:extLst>
          </p:cNvPr>
          <p:cNvSpPr/>
          <p:nvPr/>
        </p:nvSpPr>
        <p:spPr>
          <a:xfrm>
            <a:off x="127110" y="5653488"/>
            <a:ext cx="5944142" cy="646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адаптация студентов с инвалидностью и ОВЗ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деятельности; в производственной практике; на рабочем месте.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CE700F5-B07E-4302-852C-84902ADCE8FF}"/>
              </a:ext>
            </a:extLst>
          </p:cNvPr>
          <p:cNvSpPr/>
          <p:nvPr/>
        </p:nvSpPr>
        <p:spPr>
          <a:xfrm>
            <a:off x="6727372" y="5429914"/>
            <a:ext cx="5150312" cy="9225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Положительная оценка о реализации проекта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«Из студента в тьюторы»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 ОВЗ и инвалидов 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21E1DCA-9C05-4B69-9F21-066FA83D270B}"/>
              </a:ext>
            </a:extLst>
          </p:cNvPr>
          <p:cNvSpPr/>
          <p:nvPr/>
        </p:nvSpPr>
        <p:spPr>
          <a:xfrm>
            <a:off x="6727372" y="1444677"/>
            <a:ext cx="4665305" cy="764313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44550" rtl="0" eaLnBrk="1" fontAlgn="auto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В ЧАСТИ ПОВЫШЕНИЯ КОМПЕТЕНЦИЙ </a:t>
            </a:r>
          </a:p>
          <a:p>
            <a:pPr marL="0" marR="0" lvl="0" indent="0" algn="ctr" defTabSz="844550" rtl="0" eaLnBrk="1" fontAlgn="auto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- ТЬЮТОРОВ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3284A59-C86E-47DF-BC77-25573F9899E4}"/>
              </a:ext>
            </a:extLst>
          </p:cNvPr>
          <p:cNvSpPr/>
          <p:nvPr/>
        </p:nvSpPr>
        <p:spPr>
          <a:xfrm>
            <a:off x="6727372" y="2416420"/>
            <a:ext cx="5125073" cy="805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4285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компетентности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4285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студентов-тьюторов в области реализации инклюзивного образования.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86FBC9B-E454-4256-A724-C89098B130CA}"/>
              </a:ext>
            </a:extLst>
          </p:cNvPr>
          <p:cNvSpPr/>
          <p:nvPr/>
        </p:nvSpPr>
        <p:spPr>
          <a:xfrm>
            <a:off x="6727372" y="3429000"/>
            <a:ext cx="5150312" cy="804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сформированности у студентов – тьюторов  универсальных компетенций, востребованных на современном рынке труда –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09B2743-5EB6-453C-A818-16DEC3B0F6E4}"/>
              </a:ext>
            </a:extLst>
          </p:cNvPr>
          <p:cNvSpPr/>
          <p:nvPr/>
        </p:nvSpPr>
        <p:spPr>
          <a:xfrm>
            <a:off x="6727372" y="4418379"/>
            <a:ext cx="5125073" cy="8041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дополнительного образование студентами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специальностей по инклюзивному направлению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1840" y="217682"/>
            <a:ext cx="15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65415" y="252789"/>
            <a:ext cx="776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6730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40" y="0"/>
            <a:ext cx="1694835" cy="16155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8398B-4DAE-42E7-8BB0-0B334C54E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06" y="268247"/>
            <a:ext cx="1085182" cy="107908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908EC62-4E1E-465D-98A5-DC55053BE6C1}"/>
              </a:ext>
            </a:extLst>
          </p:cNvPr>
          <p:cNvSpPr/>
          <p:nvPr/>
        </p:nvSpPr>
        <p:spPr>
          <a:xfrm>
            <a:off x="1582690" y="5622680"/>
            <a:ext cx="5866227" cy="75613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2A486-FFEA-4FFB-8D29-825658521F32}"/>
              </a:ext>
            </a:extLst>
          </p:cNvPr>
          <p:cNvSpPr txBox="1"/>
          <p:nvPr/>
        </p:nvSpPr>
        <p:spPr>
          <a:xfrm>
            <a:off x="3357480" y="268247"/>
            <a:ext cx="6196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 Ханты-Мансийского автономного округа-Югры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 социально-гуманитарный колледж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873" y="1883827"/>
            <a:ext cx="5866226" cy="30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Нижневартовский социально-гуманитарный колледж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8(3466) 43-54-70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http://nv-study.ru/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priem@nv-study.ru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https://vk.com/nsgk_nv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61DC61-E372-7358-0BF3-F8658E2619D4}"/>
              </a:ext>
            </a:extLst>
          </p:cNvPr>
          <p:cNvSpPr/>
          <p:nvPr/>
        </p:nvSpPr>
        <p:spPr>
          <a:xfrm>
            <a:off x="6892425" y="1883827"/>
            <a:ext cx="5171845" cy="387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для взаимодействия: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Качан Раиса Николаевна,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ресурсным центром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инклюзивного образования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8(3466) 43-54-70 (133)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89088861880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Гаизова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Олеся Васильевна,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8(3466) 43-54-70 (151)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89028584381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92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680</Words>
  <Application>Microsoft Office PowerPoint</Application>
  <PresentationFormat>Широкоэкранный</PresentationFormat>
  <Paragraphs>141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            «Из студента – в тьюторы».   Студенческое тьюторское сопровождение обучающихся с ограниченными возможностями здоровья и инвалидов </vt:lpstr>
      <vt:lpstr>Презентация PowerPoint</vt:lpstr>
      <vt:lpstr>Презентация PowerPoint</vt:lpstr>
      <vt:lpstr>УЧАСТНИКИ ПРОЕКТА</vt:lpstr>
      <vt:lpstr>Презентация PowerPoint</vt:lpstr>
      <vt:lpstr>Презентация PowerPoint</vt:lpstr>
      <vt:lpstr>ЭТАПЫ РЕАЛИЗАЦИИ ПРОЕКТА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 студента – в тьюторы».   Студенческое тьюторское сопровождение обучающихся с ограниченными возможностями здоровья и инвалидов ( проект)</dc:title>
  <dc:creator>Гаизова Олеся Васильевна</dc:creator>
  <cp:lastModifiedBy>Качан Раиса Николаевна</cp:lastModifiedBy>
  <cp:revision>127</cp:revision>
  <dcterms:created xsi:type="dcterms:W3CDTF">2022-10-04T10:34:53Z</dcterms:created>
  <dcterms:modified xsi:type="dcterms:W3CDTF">2022-10-21T03:47:33Z</dcterms:modified>
</cp:coreProperties>
</file>